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  <p:sldMasterId id="2147483661" r:id="rId2"/>
  </p:sldMasterIdLst>
  <p:notesMasterIdLst>
    <p:notesMasterId r:id="rId13"/>
  </p:notesMasterIdLst>
  <p:handoutMasterIdLst>
    <p:handoutMasterId r:id="rId14"/>
  </p:handoutMasterIdLst>
  <p:sldIdLst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D0E1773-2C58-4A1C-9F4D-09A126D9EB70}">
          <p14:sldIdLst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CCECFF"/>
    <a:srgbClr val="FF0000"/>
    <a:srgbClr val="FFFF99"/>
    <a:srgbClr val="FFCC00"/>
    <a:srgbClr val="DDDDDD"/>
    <a:srgbClr val="C0C0C0"/>
    <a:srgbClr val="1D2F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1178" autoAdjust="0"/>
    <p:restoredTop sz="94717" autoAdjust="0"/>
  </p:normalViewPr>
  <p:slideViewPr>
    <p:cSldViewPr snapToGrid="0">
      <p:cViewPr varScale="1">
        <p:scale>
          <a:sx n="125" d="100"/>
          <a:sy n="125" d="100"/>
        </p:scale>
        <p:origin x="-90" y="-162"/>
      </p:cViewPr>
      <p:guideLst>
        <p:guide orient="horz" pos="536"/>
        <p:guide pos="3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6833" cy="464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8167" y="0"/>
            <a:ext cx="3026833" cy="464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9199"/>
            <a:ext cx="3026833" cy="464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8167" y="8819199"/>
            <a:ext cx="3026833" cy="464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87C48A99-3596-4E58-ABE8-9D998A9384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60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6833" cy="464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8167" y="0"/>
            <a:ext cx="3026833" cy="464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3163" y="695325"/>
            <a:ext cx="4641850" cy="3481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334" y="4410392"/>
            <a:ext cx="5122333" cy="4177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9199"/>
            <a:ext cx="3026833" cy="464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8167" y="8819199"/>
            <a:ext cx="3026833" cy="464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55D68406-F15C-4303-97CE-0E3EE59880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67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338345-9CBA-4181-BEB7-82A779821C66}" type="slidenum">
              <a:rPr lang="en-US"/>
              <a:pPr/>
              <a:t>1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20000"/>
            <a:lumOff val="80000"/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45" name="Picture 1081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" r="31892"/>
          <a:stretch/>
        </p:blipFill>
        <p:spPr bwMode="auto">
          <a:xfrm>
            <a:off x="5577840" y="-1832"/>
            <a:ext cx="3566160" cy="68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smtClean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Select to edit master subtitle</a:t>
            </a:r>
          </a:p>
        </p:txBody>
      </p:sp>
      <p:sp>
        <p:nvSpPr>
          <p:cNvPr id="63515" name="Text Box 1051"/>
          <p:cNvSpPr txBox="1">
            <a:spLocks noChangeArrowheads="1"/>
          </p:cNvSpPr>
          <p:nvPr userDrawn="1"/>
        </p:nvSpPr>
        <p:spPr bwMode="auto">
          <a:xfrm>
            <a:off x="427037" y="4366760"/>
            <a:ext cx="4822825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Presented to</a:t>
            </a:r>
            <a:r>
              <a:rPr lang="en-US" sz="1600" dirty="0" smtClean="0">
                <a:solidFill>
                  <a:srgbClr val="1D2F68"/>
                </a:solidFill>
              </a:rPr>
              <a:t>: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sz="1600" dirty="0" smtClean="0">
                <a:solidFill>
                  <a:srgbClr val="1D2F68"/>
                </a:solidFill>
              </a:rPr>
              <a:t>By: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sz="1600" dirty="0" smtClean="0">
                <a:solidFill>
                  <a:srgbClr val="1D2F68"/>
                </a:solidFill>
              </a:rPr>
              <a:t>Date</a:t>
            </a:r>
            <a:r>
              <a:rPr lang="en-US" sz="1600" dirty="0">
                <a:solidFill>
                  <a:srgbClr val="1D2F68"/>
                </a:solidFill>
              </a:rPr>
              <a:t>:</a:t>
            </a:r>
          </a:p>
        </p:txBody>
      </p:sp>
      <p:grpSp>
        <p:nvGrpSpPr>
          <p:cNvPr id="63544" name="Group 1080"/>
          <p:cNvGrpSpPr>
            <a:grpSpLocks/>
          </p:cNvGrpSpPr>
          <p:nvPr userDrawn="1"/>
        </p:nvGrpSpPr>
        <p:grpSpPr bwMode="auto">
          <a:xfrm>
            <a:off x="5873750" y="271463"/>
            <a:ext cx="2895600" cy="909638"/>
            <a:chOff x="3700" y="171"/>
            <a:chExt cx="1824" cy="573"/>
          </a:xfrm>
        </p:grpSpPr>
        <p:pic>
          <p:nvPicPr>
            <p:cNvPr id="63543" name="Picture 1079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00" y="171"/>
              <a:ext cx="573" cy="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35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>
                  <a:solidFill>
                    <a:schemeClr val="bg1"/>
                  </a:solidFill>
                </a:rPr>
                <a:t>Administration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3339" y="6248400"/>
            <a:ext cx="1672032" cy="4572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96798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36504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8D3ABA1-EA94-43C0-B992-7CBCC31144F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255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266C2-23C9-4679-9EA6-D74DA6C8C2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09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6FF14-FC6A-41B6-B2DC-884C6B7C3F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31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9F915-29B1-4ADF-B1F4-B910889950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71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7D554-CBC1-41AB-90CF-337CEC897E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116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6345" name="Group 25"/>
          <p:cNvGrpSpPr>
            <a:grpSpLocks/>
          </p:cNvGrpSpPr>
          <p:nvPr userDrawn="1"/>
        </p:nvGrpSpPr>
        <p:grpSpPr bwMode="auto">
          <a:xfrm>
            <a:off x="5708650" y="6126158"/>
            <a:ext cx="2047875" cy="660400"/>
            <a:chOff x="3596" y="3859"/>
            <a:chExt cx="129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5" r:id="rId3"/>
    <p:sldLayoutId id="2147483657" r:id="rId4"/>
    <p:sldLayoutId id="2147483658" r:id="rId5"/>
    <p:sldLayoutId id="2147483660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Select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accent6"/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accent6"/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116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accent6"/>
                </a:solidFill>
                <a:latin typeface="Times New Roman" pitchFamily="18" charset="0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6345" name="Group 25"/>
          <p:cNvGrpSpPr>
            <a:grpSpLocks/>
          </p:cNvGrpSpPr>
          <p:nvPr userDrawn="1"/>
        </p:nvGrpSpPr>
        <p:grpSpPr bwMode="auto">
          <a:xfrm>
            <a:off x="5708650" y="6126158"/>
            <a:ext cx="2047875" cy="660400"/>
            <a:chOff x="3596" y="3859"/>
            <a:chExt cx="129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accent6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accent6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</p:spTree>
    <p:extLst>
      <p:ext uri="{BB962C8B-B14F-4D97-AF65-F5344CB8AC3E}">
        <p14:creationId xmlns:p14="http://schemas.microsoft.com/office/powerpoint/2010/main" val="2988165268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365621" y="688611"/>
            <a:ext cx="4983162" cy="1395412"/>
          </a:xfrm>
        </p:spPr>
        <p:txBody>
          <a:bodyPr/>
          <a:lstStyle/>
          <a:p>
            <a:r>
              <a:rPr lang="en-US" sz="3200" dirty="0" smtClean="0"/>
              <a:t>Introduction to Emergency Evacuation Wayfinding</a:t>
            </a:r>
            <a:endParaRPr lang="en-US" sz="3200" dirty="0"/>
          </a:p>
        </p:txBody>
      </p:sp>
      <p:sp>
        <p:nvSpPr>
          <p:cNvPr id="32785" name="Text Box 17"/>
          <p:cNvSpPr txBox="1">
            <a:spLocks noChangeArrowheads="1"/>
          </p:cNvSpPr>
          <p:nvPr/>
        </p:nvSpPr>
        <p:spPr bwMode="auto">
          <a:xfrm>
            <a:off x="1754188" y="4412151"/>
            <a:ext cx="34655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 smtClean="0"/>
              <a:t>7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Triennial International Aircraft Fire and Cabin Safety Research Conference</a:t>
            </a:r>
            <a:endParaRPr lang="en-US" sz="1200" dirty="0"/>
          </a:p>
        </p:txBody>
      </p:sp>
      <p:sp>
        <p:nvSpPr>
          <p:cNvPr id="32786" name="Text Box 18"/>
          <p:cNvSpPr txBox="1">
            <a:spLocks noChangeArrowheads="1"/>
          </p:cNvSpPr>
          <p:nvPr/>
        </p:nvSpPr>
        <p:spPr bwMode="auto">
          <a:xfrm>
            <a:off x="911537" y="5001509"/>
            <a:ext cx="346551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 smtClean="0"/>
              <a:t>Cynthia L. Corbett</a:t>
            </a:r>
            <a:endParaRPr lang="en-US" sz="1200" dirty="0"/>
          </a:p>
        </p:txBody>
      </p:sp>
      <p:sp>
        <p:nvSpPr>
          <p:cNvPr id="32787" name="Text Box 19"/>
          <p:cNvSpPr txBox="1">
            <a:spLocks noChangeArrowheads="1"/>
          </p:cNvSpPr>
          <p:nvPr/>
        </p:nvSpPr>
        <p:spPr bwMode="auto">
          <a:xfrm>
            <a:off x="1040096" y="5475094"/>
            <a:ext cx="346551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 smtClean="0"/>
              <a:t>December </a:t>
            </a:r>
            <a:r>
              <a:rPr lang="en-US" sz="1200" dirty="0" smtClean="0"/>
              <a:t>3, </a:t>
            </a:r>
            <a:r>
              <a:rPr lang="en-US" sz="1200" dirty="0" smtClean="0"/>
              <a:t>2013</a:t>
            </a:r>
            <a:endParaRPr 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46761" y="655320"/>
            <a:ext cx="7345680" cy="5676899"/>
          </a:xfrm>
        </p:spPr>
        <p:txBody>
          <a:bodyPr/>
          <a:lstStyle/>
          <a:p>
            <a:r>
              <a:rPr lang="en-US" sz="2400" dirty="0" smtClean="0">
                <a:solidFill>
                  <a:srgbClr val="FFFF00"/>
                </a:solidFill>
              </a:rPr>
              <a:t>Symbolic Exit Signs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Comprehension of Briefing Card Elements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Computer-based Evacuation Aids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Pre-flight Safety Announcement and Humor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Learning Cabin Safety Through Play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Computer Simulations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Crew Redirection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Emergency Evacuation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Evacuation Certification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Injured Passengers</a:t>
            </a:r>
          </a:p>
          <a:p>
            <a:r>
              <a:rPr lang="en-US" sz="2400" dirty="0" err="1" smtClean="0">
                <a:solidFill>
                  <a:srgbClr val="FFFF00"/>
                </a:solidFill>
              </a:rPr>
              <a:t>Intercrew</a:t>
            </a:r>
            <a:r>
              <a:rPr lang="en-US" sz="2400" dirty="0" smtClean="0">
                <a:solidFill>
                  <a:srgbClr val="FFFF00"/>
                </a:solidFill>
              </a:rPr>
              <a:t> Relations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Emergency Equipment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11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558" y="175676"/>
            <a:ext cx="8472488" cy="609600"/>
          </a:xfrm>
        </p:spPr>
        <p:txBody>
          <a:bodyPr/>
          <a:lstStyle/>
          <a:p>
            <a:r>
              <a:rPr lang="en-US" sz="3200" dirty="0" smtClean="0"/>
              <a:t>Introduction to Wayfinding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368" y="815927"/>
            <a:ext cx="8050213" cy="4815938"/>
          </a:xfrm>
        </p:spPr>
        <p:txBody>
          <a:bodyPr/>
          <a:lstStyle/>
          <a:p>
            <a:r>
              <a:rPr lang="en-US" dirty="0" smtClean="0"/>
              <a:t>Encompasses all aspects of human travel</a:t>
            </a:r>
          </a:p>
          <a:p>
            <a:pPr lvl="1"/>
            <a:r>
              <a:rPr lang="en-US" dirty="0" smtClean="0"/>
              <a:t>Layout of environmental routes</a:t>
            </a:r>
          </a:p>
          <a:p>
            <a:pPr lvl="2"/>
            <a:r>
              <a:rPr lang="en-US" dirty="0" smtClean="0"/>
              <a:t>Paths</a:t>
            </a:r>
          </a:p>
          <a:p>
            <a:pPr lvl="2"/>
            <a:r>
              <a:rPr lang="en-US" dirty="0" smtClean="0"/>
              <a:t>Roadways</a:t>
            </a:r>
          </a:p>
          <a:p>
            <a:pPr lvl="2"/>
            <a:r>
              <a:rPr lang="en-US" dirty="0" smtClean="0"/>
              <a:t>Hallways and Corridors</a:t>
            </a:r>
          </a:p>
          <a:p>
            <a:pPr lvl="2"/>
            <a:r>
              <a:rPr lang="en-US" dirty="0" smtClean="0"/>
              <a:t>Aisles, Passageways and Egress Routes</a:t>
            </a:r>
          </a:p>
          <a:p>
            <a:pPr lvl="1"/>
            <a:r>
              <a:rPr lang="en-US" dirty="0" smtClean="0"/>
              <a:t>Enhanced by signs, symbols and signals</a:t>
            </a:r>
          </a:p>
          <a:p>
            <a:pPr lvl="2"/>
            <a:r>
              <a:rPr lang="en-US" dirty="0" smtClean="0"/>
              <a:t>Roadway Markers</a:t>
            </a:r>
          </a:p>
          <a:p>
            <a:pPr lvl="2"/>
            <a:r>
              <a:rPr lang="en-US" dirty="0" smtClean="0"/>
              <a:t>Directional Signs</a:t>
            </a:r>
          </a:p>
          <a:p>
            <a:pPr lvl="2"/>
            <a:r>
              <a:rPr lang="en-US" dirty="0" smtClean="0"/>
              <a:t>Exit Locators</a:t>
            </a:r>
          </a:p>
          <a:p>
            <a:pPr lvl="1"/>
            <a:r>
              <a:rPr lang="en-US" dirty="0" smtClean="0"/>
              <a:t>Behaviorally, actions related to identifying significant indicators related to getting from one place to another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33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Wayfinding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508126"/>
            <a:ext cx="8050213" cy="2993536"/>
          </a:xfrm>
        </p:spPr>
        <p:txBody>
          <a:bodyPr/>
          <a:lstStyle/>
          <a:p>
            <a:r>
              <a:rPr lang="en-US" dirty="0" smtClean="0"/>
              <a:t>The dynamic interaction of humans and technology that demands an ever-growing array of information and presentation technology to yield a safe and successful.</a:t>
            </a:r>
          </a:p>
          <a:p>
            <a:r>
              <a:rPr lang="en-US" dirty="0" smtClean="0"/>
              <a:t>In transport aviation, related to emergency evacuation…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68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Wayfinding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947" y="1072026"/>
            <a:ext cx="4895557" cy="2627777"/>
          </a:xfrm>
        </p:spPr>
        <p:txBody>
          <a:bodyPr/>
          <a:lstStyle/>
          <a:p>
            <a:r>
              <a:rPr lang="en-US" dirty="0" smtClean="0"/>
              <a:t>Visual Systems</a:t>
            </a:r>
          </a:p>
          <a:p>
            <a:pPr lvl="1"/>
            <a:r>
              <a:rPr lang="en-US" dirty="0" smtClean="0"/>
              <a:t>Interior Emergency Lighting</a:t>
            </a:r>
          </a:p>
          <a:p>
            <a:pPr lvl="1"/>
            <a:r>
              <a:rPr lang="en-US" dirty="0" smtClean="0"/>
              <a:t>Floor Proximity Escape Path Marking</a:t>
            </a:r>
          </a:p>
          <a:p>
            <a:pPr lvl="2"/>
            <a:r>
              <a:rPr lang="en-US" dirty="0" smtClean="0"/>
              <a:t>Incandescent lamps and LEDs</a:t>
            </a:r>
          </a:p>
          <a:p>
            <a:pPr lvl="2"/>
            <a:r>
              <a:rPr lang="en-US" dirty="0" smtClean="0"/>
              <a:t>Directional indicators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SimulatorSmokeWalkingout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14423" y="1179342"/>
            <a:ext cx="3563815" cy="267286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95" y="3759347"/>
            <a:ext cx="2652783" cy="210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282313" y="3943296"/>
            <a:ext cx="4895557" cy="958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dirty="0" smtClean="0"/>
              <a:t>Electroluminescence</a:t>
            </a:r>
          </a:p>
          <a:p>
            <a:pPr lvl="2"/>
            <a:r>
              <a:rPr lang="en-US" dirty="0" smtClean="0"/>
              <a:t>Photoluminescence</a:t>
            </a:r>
          </a:p>
          <a:p>
            <a:pPr lvl="1"/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313" y="4820181"/>
            <a:ext cx="5495925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65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691" y="453048"/>
            <a:ext cx="8050213" cy="4391025"/>
          </a:xfrm>
        </p:spPr>
        <p:txBody>
          <a:bodyPr/>
          <a:lstStyle/>
          <a:p>
            <a:pPr lvl="1"/>
            <a:r>
              <a:rPr lang="en-US" dirty="0" smtClean="0"/>
              <a:t>Interior Emergency Exit Marking and Locating Signs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34" y="1157018"/>
            <a:ext cx="2166047" cy="218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408" y="1807123"/>
            <a:ext cx="4929264" cy="1532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634" y="3713871"/>
            <a:ext cx="6403038" cy="2532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592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367" y="523388"/>
            <a:ext cx="8050213" cy="1009992"/>
          </a:xfrm>
        </p:spPr>
        <p:txBody>
          <a:bodyPr/>
          <a:lstStyle/>
          <a:p>
            <a:pPr lvl="1"/>
            <a:r>
              <a:rPr lang="en-US" dirty="0" smtClean="0"/>
              <a:t>Light Amplification by Stimulated Emission of Radiation (LASER) Technology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99" y="1471712"/>
            <a:ext cx="3090788" cy="2057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6" y="4096126"/>
            <a:ext cx="9005451" cy="1773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53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232" y="467116"/>
            <a:ext cx="8050213" cy="967789"/>
          </a:xfrm>
        </p:spPr>
        <p:txBody>
          <a:bodyPr/>
          <a:lstStyle/>
          <a:p>
            <a:pPr lvl="1"/>
            <a:r>
              <a:rPr lang="en-US" dirty="0" smtClean="0"/>
              <a:t>Exterior Emergency Lighting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26" y="984739"/>
            <a:ext cx="5090062" cy="2545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67" y="3895530"/>
            <a:ext cx="8659276" cy="2266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02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046" y="607794"/>
            <a:ext cx="4167554" cy="3922004"/>
          </a:xfrm>
        </p:spPr>
        <p:txBody>
          <a:bodyPr/>
          <a:lstStyle/>
          <a:p>
            <a:r>
              <a:rPr lang="en-US" dirty="0" smtClean="0"/>
              <a:t>Auditory Systems</a:t>
            </a:r>
          </a:p>
          <a:p>
            <a:pPr lvl="1"/>
            <a:r>
              <a:rPr lang="en-US" dirty="0" smtClean="0"/>
              <a:t>Directional sound signals/voice messages</a:t>
            </a:r>
          </a:p>
          <a:p>
            <a:pPr lvl="1"/>
            <a:r>
              <a:rPr lang="en-US" dirty="0" smtClean="0"/>
              <a:t>Spoken messages</a:t>
            </a:r>
          </a:p>
          <a:p>
            <a:r>
              <a:rPr lang="en-US" dirty="0" smtClean="0"/>
              <a:t>Tactile Systems</a:t>
            </a:r>
          </a:p>
          <a:p>
            <a:pPr lvl="1"/>
            <a:r>
              <a:rPr lang="en-US" dirty="0" smtClean="0"/>
              <a:t>Braille</a:t>
            </a:r>
          </a:p>
          <a:p>
            <a:pPr lvl="1"/>
            <a:r>
              <a:rPr lang="en-US" dirty="0" err="1" smtClean="0"/>
              <a:t>Tactiovisual</a:t>
            </a:r>
            <a:r>
              <a:rPr lang="en-US" dirty="0" smtClean="0"/>
              <a:t> systems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440" y="1938507"/>
            <a:ext cx="5037774" cy="3885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541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 </a:t>
            </a:r>
            <a:r>
              <a:rPr lang="en-US" sz="3200" dirty="0" smtClean="0"/>
              <a:t>Information</a:t>
            </a:r>
            <a:r>
              <a:rPr lang="en-US" dirty="0" smtClean="0"/>
              <a:t>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" y="1142366"/>
            <a:ext cx="4671059" cy="5296534"/>
          </a:xfrm>
        </p:spPr>
        <p:txBody>
          <a:bodyPr/>
          <a:lstStyle/>
          <a:p>
            <a:r>
              <a:rPr lang="en-US" dirty="0" smtClean="0"/>
              <a:t>Virtual Environments</a:t>
            </a:r>
          </a:p>
          <a:p>
            <a:pPr lvl="1"/>
            <a:r>
              <a:rPr lang="en-US" dirty="0" smtClean="0"/>
              <a:t>Simulation</a:t>
            </a:r>
          </a:p>
          <a:p>
            <a:pPr lvl="1"/>
            <a:r>
              <a:rPr lang="en-US" dirty="0" smtClean="0"/>
              <a:t>Modeling</a:t>
            </a:r>
          </a:p>
          <a:p>
            <a:r>
              <a:rPr lang="en-US" dirty="0" smtClean="0"/>
              <a:t>Augmented Reality</a:t>
            </a:r>
          </a:p>
          <a:p>
            <a:pPr lvl="1"/>
            <a:r>
              <a:rPr lang="en-US" dirty="0" smtClean="0"/>
              <a:t>Navigation</a:t>
            </a:r>
          </a:p>
          <a:p>
            <a:r>
              <a:rPr lang="en-US" dirty="0" smtClean="0"/>
              <a:t>Persuasive Technology</a:t>
            </a:r>
          </a:p>
          <a:p>
            <a:pPr lvl="1"/>
            <a:r>
              <a:rPr lang="en-US" dirty="0" smtClean="0"/>
              <a:t>Change attitude</a:t>
            </a:r>
          </a:p>
          <a:p>
            <a:pPr lvl="1"/>
            <a:r>
              <a:rPr lang="en-US" dirty="0" smtClean="0"/>
              <a:t>Modify Behavior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032" y="3343739"/>
            <a:ext cx="3738404" cy="2475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334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9036</TotalTime>
  <Words>225</Words>
  <Application>Microsoft Office PowerPoint</Application>
  <PresentationFormat>On-screen Show (4:3)</PresentationFormat>
  <Paragraphs>68</Paragraphs>
  <Slides>10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1_Custom Design</vt:lpstr>
      <vt:lpstr>2_Custom Design</vt:lpstr>
      <vt:lpstr>Introduction to Emergency Evacuation Wayfinding</vt:lpstr>
      <vt:lpstr>Introduction to Wayfinding</vt:lpstr>
      <vt:lpstr>Wayfinding</vt:lpstr>
      <vt:lpstr>Wayfinding Technology</vt:lpstr>
      <vt:lpstr>PowerPoint Presentation</vt:lpstr>
      <vt:lpstr>PowerPoint Presentation</vt:lpstr>
      <vt:lpstr>PowerPoint Presentation</vt:lpstr>
      <vt:lpstr>PowerPoint Presentation</vt:lpstr>
      <vt:lpstr>Electronic Information Technology</vt:lpstr>
      <vt:lpstr>PowerPoint Presentation</vt:lpstr>
    </vt:vector>
  </TitlesOfParts>
  <Company>FAA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MTONEY</dc:creator>
  <cp:lastModifiedBy>AVS Enterprise</cp:lastModifiedBy>
  <cp:revision>224</cp:revision>
  <cp:lastPrinted>2013-11-25T18:33:15Z</cp:lastPrinted>
  <dcterms:created xsi:type="dcterms:W3CDTF">2005-01-28T20:32:53Z</dcterms:created>
  <dcterms:modified xsi:type="dcterms:W3CDTF">2013-11-29T22:21:16Z</dcterms:modified>
</cp:coreProperties>
</file>